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7" autoAdjust="0"/>
    <p:restoredTop sz="94660"/>
  </p:normalViewPr>
  <p:slideViewPr>
    <p:cSldViewPr snapToGrid="0">
      <p:cViewPr varScale="1">
        <p:scale>
          <a:sx n="82" d="100"/>
          <a:sy n="82" d="100"/>
        </p:scale>
        <p:origin x="3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42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1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4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9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97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9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6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70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5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81E89-5285-4CDD-8F86-653FBD485C96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lfgang_Haken" TargetMode="External"/><Relationship Id="rId2" Type="http://schemas.openxmlformats.org/officeDocument/2006/relationships/hyperlink" Target="https://en.wikipedia.org/wiki/Kenneth_Appe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uk.wikipedia.org/wiki/%D0%92%D0%B5%D0%BA%D1%82%D0%BE%D1%80%D0%BD%D0%B8%D0%B9_%D0%BF%D1%80%D0%BE%D1%81%D1%82%D1%96%D1%80" TargetMode="External"/><Relationship Id="rId3" Type="http://schemas.openxmlformats.org/officeDocument/2006/relationships/hyperlink" Target="https://uk.wikipedia.org/wiki/%D0%9C%D0%B0%D1%82%D0%B5%D0%BC%D0%B0%D1%82%D0%B8%D1%87%D0%BD%D1%96_%D1%81%D1%82%D1%80%D1%83%D0%BA%D1%82%D1%83%D1%80%D0%B8" TargetMode="External"/><Relationship Id="rId7" Type="http://schemas.openxmlformats.org/officeDocument/2006/relationships/hyperlink" Target="https://uk.wikipedia.org/wiki/%D0%9F%D0%BE%D0%BB%D0%B5_(%D0%B0%D0%BB%D0%B3%D0%B5%D0%B1%D1%80%D0%B0)" TargetMode="External"/><Relationship Id="rId2" Type="http://schemas.openxmlformats.org/officeDocument/2006/relationships/hyperlink" Target="https://uk.wikipedia.org/wiki/%D0%9C%D0%B0%D1%82%D0%B5%D0%BC%D0%B0%D1%82%D0%B8%D0%BA%D0%B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k.wikipedia.org/wiki/%D0%9C%D0%BE%D0%B4%D1%83%D0%BB%D1%8C_%D0%BD%D0%B0%D0%B4_%D0%BA%D1%96%D0%BB%D1%8C%D1%86%D0%B5%D0%BC" TargetMode="External"/><Relationship Id="rId5" Type="http://schemas.openxmlformats.org/officeDocument/2006/relationships/hyperlink" Target="https://uk.wikipedia.org/wiki/%D0%9A%D1%96%D0%BB%D1%8C%D1%86%D0%B5_(%D0%B0%D0%BB%D0%B3%D0%B5%D0%B1%D1%80%D0%B0)" TargetMode="External"/><Relationship Id="rId10" Type="http://schemas.openxmlformats.org/officeDocument/2006/relationships/hyperlink" Target="https://uk.wikipedia.org/wiki/%D0%9C%D0%B0%D1%82%D0%B5%D0%BC%D0%B0%D1%82%D0%B8%D1%87%D0%BD%D0%B0_%D1%81%D1%82%D1%80%D1%83%D0%BA%D1%82%D1%83%D1%80%D0%B0" TargetMode="External"/><Relationship Id="rId4" Type="http://schemas.openxmlformats.org/officeDocument/2006/relationships/hyperlink" Target="https://uk.wikipedia.org/wiki/%D0%93%D1%80%D1%83%D0%BF%D0%B0_(%D0%B0%D0%BB%D0%B3%D0%B5%D0%B1%D1%80%D0%B0)" TargetMode="External"/><Relationship Id="rId9" Type="http://schemas.openxmlformats.org/officeDocument/2006/relationships/hyperlink" Target="https://uk.wikipedia.org/wiki/%D0%91%D1%96%D1%94%D0%BA%D1%86%D1%96%D1%8F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4958" TargetMode="External"/><Relationship Id="rId7" Type="http://schemas.openxmlformats.org/officeDocument/2006/relationships/hyperlink" Target="https://www.youtube.com/watch?v=SWoravHhsUU" TargetMode="External"/><Relationship Id="rId2" Type="http://schemas.openxmlformats.org/officeDocument/2006/relationships/hyperlink" Target="https://en.wikipedia.org/wiki/Generative_adversarial_network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dCKbRCUyop8" TargetMode="External"/><Relationship Id="rId5" Type="http://schemas.openxmlformats.org/officeDocument/2006/relationships/hyperlink" Target="https://www.youtube.com/watch?v=u8qPvzk0AfY" TargetMode="External"/><Relationship Id="rId4" Type="http://schemas.openxmlformats.org/officeDocument/2006/relationships/hyperlink" Target="https://research.nvidia.com/person/tero-karra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86%D0%B7%D0%BE%D0%BC%D0%BE%D1%80%D1%84%D1%96%D0%B7%D0%BC" TargetMode="External"/><Relationship Id="rId2" Type="http://schemas.openxmlformats.org/officeDocument/2006/relationships/hyperlink" Target="https://uk.wikipedia.org/wiki/%D0%90%D0%BD%D0%B3%D0%BB%D1%96%D0%B9%D1%81%D1%8C%D0%BA%D0%B0_%D0%BC%D0%BE%D0%B2%D0%B0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k.wikipedia.org/wiki/%D0%9B%D1%8F%D0%BC%D0%B1%D0%B4%D0%B0-%D1%87%D0%B8%D1%81%D0%BB%D0%B5%D0%BD%D0%BD%D1%8F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smtClean="0"/>
              <a:t>Невидимий </a:t>
            </a:r>
            <a:r>
              <a:rPr lang="en-US" smtClean="0"/>
              <a:t>Prolog </a:t>
            </a:r>
            <a:r>
              <a:rPr lang="uk-UA" smtClean="0"/>
              <a:t/>
            </a:r>
            <a:br>
              <a:rPr lang="uk-UA" smtClean="0"/>
            </a:br>
            <a:r>
              <a:rPr lang="uk-UA" smtClean="0"/>
              <a:t>у кожному компіляторі С++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smtClean="0"/>
              <a:t>І ще щось про ізоморфізм Карі-Говарда, терми, типи, </a:t>
            </a:r>
          </a:p>
          <a:p>
            <a:r>
              <a:rPr lang="uk-UA" smtClean="0"/>
              <a:t>відносини між ними і як з усім цим боротися.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72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079976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Отже! Сам факт компіляції означає що компілятор може знайти всі потрібні типи.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smtClean="0">
                <a:solidFill>
                  <a:srgbClr val="222222"/>
                </a:solidFill>
              </a:rPr>
              <a:t>N. B. </a:t>
            </a:r>
            <a:r>
              <a:rPr lang="uk-UA" sz="2000" smtClean="0">
                <a:solidFill>
                  <a:srgbClr val="222222"/>
                </a:solidFill>
              </a:rPr>
              <a:t>Але не лінкер!</a:t>
            </a:r>
          </a:p>
          <a:p>
            <a:pPr>
              <a:lnSpc>
                <a:spcPct val="150000"/>
              </a:lnSpc>
            </a:pPr>
            <a:r>
              <a:rPr lang="uk-UA" sz="2000">
                <a:solidFill>
                  <a:srgbClr val="222222"/>
                </a:solidFill>
              </a:rPr>
              <a:t> </a:t>
            </a:r>
            <a:r>
              <a:rPr lang="uk-UA" sz="2000" smtClean="0">
                <a:solidFill>
                  <a:srgbClr val="222222"/>
                </a:solidFill>
              </a:rPr>
              <a:t>        Лінкер нічого не знає про типи, він просто склеює шматки коду. 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         В нашому прикладі, жодна функція насправді не має коду, цей код </a:t>
            </a:r>
          </a:p>
          <a:p>
            <a:pPr>
              <a:lnSpc>
                <a:spcPct val="150000"/>
              </a:lnSpc>
            </a:pPr>
            <a:r>
              <a:rPr lang="uk-UA" sz="2000">
                <a:solidFill>
                  <a:srgbClr val="222222"/>
                </a:solidFill>
              </a:rPr>
              <a:t> </a:t>
            </a:r>
            <a:r>
              <a:rPr lang="uk-UA" sz="2000" smtClean="0">
                <a:solidFill>
                  <a:srgbClr val="222222"/>
                </a:solidFill>
              </a:rPr>
              <a:t>        існує тільки в уяві компілятора.</a:t>
            </a:r>
            <a:endParaRPr lang="" sz="200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endParaRPr lang="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Все що робить ця програма – це вивід типів під час компіляції.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Але! Це програма на С++ еквівалентна (майже) програмі на </a:t>
            </a:r>
            <a:r>
              <a:rPr lang="en-US" sz="2000" smtClean="0">
                <a:solidFill>
                  <a:srgbClr val="222222"/>
                </a:solidFill>
              </a:rPr>
              <a:t>Prolog.</a:t>
            </a:r>
            <a:endParaRPr lang="uk-UA" sz="200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Тобто вона робить якусь корисну роботу навіть якщо нічого не робить в рантаймі.</a:t>
            </a:r>
          </a:p>
        </p:txBody>
      </p:sp>
    </p:spTree>
    <p:extLst>
      <p:ext uri="{BB962C8B-B14F-4D97-AF65-F5344CB8AC3E}">
        <p14:creationId xmlns:p14="http://schemas.microsoft.com/office/powerpoint/2010/main" val="1917985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07997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Історична довідка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Перша теорема доведена комп</a:t>
            </a:r>
            <a:r>
              <a:rPr lang="en-US" sz="2000" smtClean="0">
                <a:solidFill>
                  <a:srgbClr val="222222"/>
                </a:solidFill>
              </a:rPr>
              <a:t>’</a:t>
            </a:r>
            <a:r>
              <a:rPr lang="uk-UA" sz="2000" smtClean="0">
                <a:solidFill>
                  <a:srgbClr val="222222"/>
                </a:solidFill>
              </a:rPr>
              <a:t>ютером раніше за людину – це проблема чотирьох фарб.</a:t>
            </a:r>
          </a:p>
        </p:txBody>
      </p:sp>
      <p:pic>
        <p:nvPicPr>
          <p:cNvPr id="7170" name="Picture 2" descr="https://upload.wikimedia.org/wikipedia/commons/thumb/7/73/Map_of_Ukraine_Oblasts_simple_4_colors.svg/1280px-Map_of_Ukraine_Oblasts_simple_4_colors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20" y="2358254"/>
            <a:ext cx="4799663" cy="329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480942" y="2666819"/>
            <a:ext cx="635173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smtClean="0">
                <a:solidFill>
                  <a:srgbClr val="222222"/>
                </a:solidFill>
              </a:rPr>
              <a:t>Проблема 1</a:t>
            </a:r>
          </a:p>
          <a:p>
            <a:r>
              <a:rPr lang="uk-UA" smtClean="0">
                <a:solidFill>
                  <a:srgbClr val="222222"/>
                </a:solidFill>
              </a:rPr>
              <a:t>Скількі фарб необхідно щоб розфарбувати будь яку карту </a:t>
            </a:r>
          </a:p>
          <a:p>
            <a:r>
              <a:rPr lang="uk-UA" smtClean="0">
                <a:solidFill>
                  <a:srgbClr val="222222"/>
                </a:solidFill>
              </a:rPr>
              <a:t>і щоб жодні дві сміжні області не були пофарбовані однаково?</a:t>
            </a:r>
          </a:p>
          <a:p>
            <a:endParaRPr lang="uk-UA">
              <a:solidFill>
                <a:srgbClr val="222222"/>
              </a:solidFill>
            </a:endParaRPr>
          </a:p>
          <a:p>
            <a:r>
              <a:rPr lang="uk-UA" b="1" smtClean="0">
                <a:solidFill>
                  <a:srgbClr val="222222"/>
                </a:solidFill>
              </a:rPr>
              <a:t>Проблема 2</a:t>
            </a:r>
          </a:p>
          <a:p>
            <a:r>
              <a:rPr lang="uk-UA" smtClean="0">
                <a:solidFill>
                  <a:srgbClr val="222222"/>
                </a:solidFill>
              </a:rPr>
              <a:t>Чи завжди достатньо чотирьох?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33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07997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Доведена у 1976 році </a:t>
            </a:r>
            <a:r>
              <a:rPr lang="uk-UA" smtClean="0">
                <a:solidFill>
                  <a:srgbClr val="222222"/>
                </a:solidFill>
              </a:rPr>
              <a:t>(потім у 1998 </a:t>
            </a:r>
            <a:r>
              <a:rPr lang="uk-UA" sz="1600" smtClean="0">
                <a:solidFill>
                  <a:srgbClr val="222222"/>
                </a:solidFill>
              </a:rPr>
              <a:t>(потім у 2005 на </a:t>
            </a:r>
            <a:r>
              <a:rPr lang="en-US" sz="1600" smtClean="0">
                <a:solidFill>
                  <a:srgbClr val="222222"/>
                </a:solidFill>
              </a:rPr>
              <a:t>Coq</a:t>
            </a:r>
            <a:r>
              <a:rPr lang="uk-UA" sz="1600" smtClean="0">
                <a:solidFill>
                  <a:srgbClr val="222222"/>
                </a:solidFill>
              </a:rPr>
              <a:t>)</a:t>
            </a:r>
            <a:r>
              <a:rPr lang="uk-UA" smtClean="0">
                <a:solidFill>
                  <a:srgbClr val="222222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000" smtClean="0">
                <a:hlinkClick r:id="rId2" tooltip="Kenneth Appel"/>
              </a:rPr>
              <a:t>Kenneth </a:t>
            </a:r>
            <a:r>
              <a:rPr lang="en-US" sz="2000">
                <a:hlinkClick r:id="rId2" tooltip="Kenneth Appel"/>
              </a:rPr>
              <a:t>Appel</a:t>
            </a:r>
            <a:r>
              <a:rPr lang="en-US" sz="2000"/>
              <a:t> </a:t>
            </a:r>
            <a:r>
              <a:rPr lang="uk-UA" sz="2000" smtClean="0"/>
              <a:t>і</a:t>
            </a:r>
            <a:r>
              <a:rPr lang="en-US" sz="2000"/>
              <a:t> </a:t>
            </a:r>
            <a:r>
              <a:rPr lang="en-US" sz="2000">
                <a:hlinkClick r:id="rId3" tooltip="Wolfgang Haken"/>
              </a:rPr>
              <a:t>Wolfgang Haken</a:t>
            </a:r>
            <a:r>
              <a:rPr lang="en-US" sz="2000"/>
              <a:t> </a:t>
            </a:r>
            <a:r>
              <a:rPr lang="uk-UA" sz="2000" smtClean="0"/>
              <a:t>з Університету Ілінойса. 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Нескінченна кількість мап зводилась до 1834 </a:t>
            </a:r>
            <a:r>
              <a:rPr lang="uk-UA" smtClean="0">
                <a:solidFill>
                  <a:srgbClr val="222222"/>
                </a:solidFill>
              </a:rPr>
              <a:t>(згодом звели до 1482 </a:t>
            </a:r>
            <a:r>
              <a:rPr lang="uk-UA" sz="1600" smtClean="0">
                <a:solidFill>
                  <a:srgbClr val="222222"/>
                </a:solidFill>
              </a:rPr>
              <a:t>(а згодом до 633)</a:t>
            </a:r>
            <a:r>
              <a:rPr lang="uk-UA" smtClean="0">
                <a:solidFill>
                  <a:srgbClr val="222222"/>
                </a:solidFill>
              </a:rPr>
              <a:t>)</a:t>
            </a:r>
            <a:r>
              <a:rPr lang="uk-UA" sz="2000" smtClean="0">
                <a:solidFill>
                  <a:srgbClr val="222222"/>
                </a:solidFill>
              </a:rPr>
              <a:t> конфігурацій.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Кожна конфігурація перевірялась машинним способом виключаючи контрприклад.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Комп’ютер працював приблизно тисячу годин і видав </a:t>
            </a:r>
            <a:r>
              <a:rPr lang="en-US" sz="2000" smtClean="0">
                <a:solidFill>
                  <a:srgbClr val="222222"/>
                </a:solidFill>
              </a:rPr>
              <a:t>400 </a:t>
            </a:r>
            <a:r>
              <a:rPr lang="uk-UA" sz="2000" smtClean="0">
                <a:solidFill>
                  <a:srgbClr val="222222"/>
                </a:solidFill>
              </a:rPr>
              <a:t>сторінок доведення.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20" y="2965938"/>
            <a:ext cx="2228872" cy="34418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65231" y="3165229"/>
            <a:ext cx="753793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mtClean="0">
                <a:solidFill>
                  <a:srgbClr val="222222"/>
                </a:solidFill>
              </a:rPr>
              <a:t>Математична спільнота неоднозначно сприйняла це доведення.</a:t>
            </a:r>
            <a:endParaRPr lang="en-US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mtClean="0">
                <a:solidFill>
                  <a:srgbClr val="222222"/>
                </a:solidFill>
              </a:rPr>
              <a:t>Чи безпомилково працює комп’ютер, чи коректний запрограмований алгоритм, чи коректні засади на яких працює апарат доведеня?</a:t>
            </a:r>
          </a:p>
          <a:p>
            <a:pPr>
              <a:lnSpc>
                <a:spcPct val="150000"/>
              </a:lnSpc>
            </a:pPr>
            <a:endParaRPr lang="uk-UA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mtClean="0">
                <a:solidFill>
                  <a:srgbClr val="222222"/>
                </a:solidFill>
              </a:rPr>
              <a:t>Чи коректно верифіковано 400 сторінок доведення?</a:t>
            </a:r>
          </a:p>
          <a:p>
            <a:pPr>
              <a:lnSpc>
                <a:spcPct val="150000"/>
              </a:lnSpc>
            </a:pPr>
            <a:endParaRPr lang="uk-UA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mtClean="0">
                <a:solidFill>
                  <a:srgbClr val="222222"/>
                </a:solidFill>
              </a:rPr>
              <a:t>Навіть у сучасному світі є певний скептицизм до машинних доведень.</a:t>
            </a:r>
          </a:p>
        </p:txBody>
      </p:sp>
    </p:spTree>
    <p:extLst>
      <p:ext uri="{BB962C8B-B14F-4D97-AF65-F5344CB8AC3E}">
        <p14:creationId xmlns:p14="http://schemas.microsoft.com/office/powerpoint/2010/main" val="2973970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8208965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mtClean="0">
                <a:solidFill>
                  <a:srgbClr val="222222"/>
                </a:solidFill>
              </a:rPr>
              <a:t>Bernardo Pires</a:t>
            </a:r>
            <a:r>
              <a:rPr lang="uk-UA" sz="2000" smtClean="0">
                <a:solidFill>
                  <a:srgbClr val="222222"/>
                </a:solidFill>
              </a:rPr>
              <a:t> у </a:t>
            </a:r>
            <a:r>
              <a:rPr lang="en-US" sz="2000" smtClean="0">
                <a:solidFill>
                  <a:srgbClr val="222222"/>
                </a:solidFill>
              </a:rPr>
              <a:t>Try Logic Programming! A gentle introduction to Prolog</a:t>
            </a:r>
            <a:r>
              <a:rPr lang="uk-UA" sz="2000" smtClean="0">
                <a:solidFill>
                  <a:srgbClr val="222222"/>
                </a:solidFill>
              </a:rPr>
              <a:t>* пропонує простішу проблему.</a:t>
            </a:r>
          </a:p>
        </p:txBody>
      </p:sp>
      <p:sp>
        <p:nvSpPr>
          <p:cNvPr id="2" name="Rectangle 1"/>
          <p:cNvSpPr/>
          <p:nvPr/>
        </p:nvSpPr>
        <p:spPr>
          <a:xfrm>
            <a:off x="7649735" y="2788164"/>
            <a:ext cx="35692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mtClean="0"/>
              <a:t>Нехай Пролог знайде нам таку конфігурацію чотирьох кольорів, якої достатньо для розфарбування мапи Германії.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29754" y="5849815"/>
            <a:ext cx="514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</a:t>
            </a:r>
            <a:r>
              <a:rPr lang="uk-UA" smtClean="0">
                <a:solidFill>
                  <a:srgbClr val="222222"/>
                </a:solidFill>
              </a:rPr>
              <a:t> – </a:t>
            </a:r>
            <a:r>
              <a:rPr lang="uk-UA" smtClean="0"/>
              <a:t>Назарі доступна тільки через </a:t>
            </a:r>
            <a:r>
              <a:rPr lang="en-US" smtClean="0"/>
              <a:t>WayBack Machine</a:t>
            </a:r>
            <a:endParaRPr lang="en-US"/>
          </a:p>
        </p:txBody>
      </p:sp>
      <p:pic>
        <p:nvPicPr>
          <p:cNvPr id="9218" name="Picture 2" descr="https://web.archive.org/web/20160304015936/https:/bernardopires.com/wp-content/uploads/2013/09/map_coloring_german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9017"/>
            <a:ext cx="7280031" cy="376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31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113973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color(red).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color(green).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color(blue).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color(yellow).</a:t>
            </a:r>
          </a:p>
          <a:p>
            <a:endParaRPr lang="en-US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neighbor(StateAColor, StateBColor) :- color(StateAColor), 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color(StateBColor), 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StateAColor \= StateBColor. </a:t>
            </a:r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\= is the not equal operator */</a:t>
            </a:r>
          </a:p>
          <a:p>
            <a:endParaRPr lang="en-US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germany(SH, MV, HH, HB, NI, ST, BE, BB, SN, NW, HE, TH, RP, SL, BW, BY) :- 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neighbor(SH, NI), neighbor(SH, HH), neighbor(SH, MV), neighbor(HH, NI),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neighbor(MV, NI), neighbor(MV, BB), neighbor(NI, HB), neighbor(NI, BB),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neighbor(NI, ST), neighbor(NI, TH), neighbor(NI, HE), neighbor(NI, NW),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neighbor(ST, BB), neighbor(ST, SN), neighbor(ST, TH), neighbor(BB, BE),</a:t>
            </a:r>
          </a:p>
          <a:p>
            <a:r>
              <a:rPr lang="en-US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neighbor(BB, SN), neighbor(NW, HE), neighbor(NW, RP), neighbor(SN, TH),</a:t>
            </a:r>
          </a:p>
          <a:p>
            <a:r>
              <a:rPr lang="en-US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neighbor(SN, BY), neighbor(RP, SL), neighbor(RP, HE), neighbor(RP, BW),</a:t>
            </a:r>
          </a:p>
          <a:p>
            <a:r>
              <a:rPr lang="en-US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neighbor(HE, BW), neighbor(HE, TH), neighbor(HE, BY), neighbor(TH, BY),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neighbor(BW, BY).</a:t>
            </a:r>
          </a:p>
          <a:p>
            <a:endParaRPr lang="en-US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?- germany(</a:t>
            </a:r>
            <a:r>
              <a:rPr lang="en-US" b="1" smtClean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SH, MV, HH, HB, NI, ST, BE, BB, SN, NW, HE, TH, RP, SL, BW, BY</a:t>
            </a:r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endParaRPr lang="uk-UA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97662" y="508749"/>
            <a:ext cx="852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Prolog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99003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620" y="1212129"/>
            <a:ext cx="1113973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colors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Yellow{};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Blue{};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Red{};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Green{};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color(Yellow);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color(Blue);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color(Red);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color(Green);</a:t>
            </a:r>
            <a:endParaRPr lang="uk-UA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uk-UA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AnyColor object can be Yellow, Blue, Red or Green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AnyColor : public Yellow, Blue, Red, Green {};</a:t>
            </a:r>
            <a:endParaRPr lang="uk-UA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uk-UA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70621" y="508749"/>
            <a:ext cx="579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C++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61690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620" y="1341091"/>
            <a:ext cx="111397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color inequality (instead of \= orerator)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different(Yellow, Blue);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different(Yellow, Red);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different(Yellow, Green);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different(Blue, Yellow);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different(Blue, Red);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different(Blue, Green);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different(Red, Yellow);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different(Red, Blue);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different(Red, Green);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different(Green, Yellow);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different(Green, Blue);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different(Green, Red);</a:t>
            </a:r>
          </a:p>
          <a:p>
            <a:endParaRPr lang="uk-UA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70621" y="508749"/>
            <a:ext cx="579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C++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62880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620" y="1341091"/>
            <a:ext cx="111397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neighborhood rule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 &lt;typename Region1Color, typename Region2Color&gt;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neighbor(Region1Color, Region2Color)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color(Region1Color());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color(Region2Color());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different(Region1Color(), Region2Color());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70621" y="508749"/>
            <a:ext cx="579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C++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38488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620" y="567371"/>
            <a:ext cx="1113973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map: neighborhood of regions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 &lt;typename ZK, typename LV, typename IF, typename VL, typename CZ,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typename TP, typename RV, typename KM, typename ZH, typename VN,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typename OD, typename KV, typename CK, typename CH, typename MK,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typename KR, typename PT, typename KS, typename SM, typename DR,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typename CR, typename ZP, typename KH, typename DN, typename LH&gt;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ukraine(ZK zk, LV lv, IF iv, VL vl, CZ cz, TP tp, RV rv, KM km, ZH zh, 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VN vn, OD od, KV kv, CK ck, CH ch, MK mk, KR kr, PT pt, KS ks, 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SM sm, DR dr, CR cr, ZP zp, KH kh, DN dn, LH lh)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neighbor(zk, lv); neighbor(zk, iv); neighbor(lv, vl); neighbor(lv, rv);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neighbor(lv, tp); neighbor(lv, iv); neighbor(iv, tp); neighbor(iv, cz);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neighbor(vl, rv); neighbor(tp, rv); neighbor(tp, km); neighbor(tp, cz);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neighbor(cz, km); neighbor(cz, vn); neighbor(rv, km); neighbor(rv, zh);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neighbor(km, zh); neighbor(km, vn); neighbor(zh, kv); neighbor(zh, vn);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neighbor(vn, kv); neighbor(vn, ck); neighbor(vn, kr); neighbor(vn, od);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neighbor(od, kr); neighbor(od, mk); neighbor(kv, ch); neighbor(kv, pt);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neighbor(kv, ck); neighbor(ck, pt); neighbor(ck, kr); neighbor(ch, sm);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neighbor(ch, pt); neighbor(mk, kr); neighbor(mk, dr); neighbor(mk, ks);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neighbor(kr, pt); neighbor(kr, dr); neighbor(pt, sm); neighbor(pt, kh); 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neighbor(pt, dr); neighbor(sm, kh); neighbor(ks, cr); neighbor(ks, zp);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neighbor(dr, kh); neighbor(dr, dn); neighbor(dr, zp); neighbor(zp, dn);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neighbor(kh, lh); neighbor(kh, dn); neighbor(dn, lh);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sz="160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70621" y="508749"/>
            <a:ext cx="579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C++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63558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620" y="1341091"/>
            <a:ext cx="111397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try to color the map of Ukraine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main()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ukraine(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AnyColor(),AnyColor(),AnyColor(),AnyColor(),AnyColor(),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AnyColor(),AnyColor(),AnyColor(),AnyColor(),AnyColor(),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AnyColor(),AnyColor(),AnyColor(),AnyColor(),AnyColor(),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AnyColor(),AnyColor(),AnyColor(),AnyColor(),AnyColor(),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AnyColor(),AnyColor(),AnyColor(),AnyColor(),AnyColor());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70621" y="508749"/>
            <a:ext cx="579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C++</a:t>
            </a:r>
            <a:endParaRPr lang="en-US" sz="2000"/>
          </a:p>
        </p:txBody>
      </p:sp>
      <p:sp>
        <p:nvSpPr>
          <p:cNvPr id="2" name="Rectangle 1"/>
          <p:cNvSpPr/>
          <p:nvPr/>
        </p:nvSpPr>
        <p:spPr>
          <a:xfrm>
            <a:off x="4089246" y="5358843"/>
            <a:ext cx="410448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b="1" smtClean="0">
                <a:solidFill>
                  <a:schemeClr val="accent2">
                    <a:lumMod val="50000"/>
                  </a:schemeClr>
                </a:solidFill>
              </a:rPr>
              <a:t>Отже! Чи скомпілюється програма?</a:t>
            </a:r>
          </a:p>
        </p:txBody>
      </p:sp>
    </p:spTree>
    <p:extLst>
      <p:ext uri="{BB962C8B-B14F-4D97-AF65-F5344CB8AC3E}">
        <p14:creationId xmlns:p14="http://schemas.microsoft.com/office/powerpoint/2010/main" val="3969782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76883" y="5884984"/>
            <a:ext cx="989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Prolog – </a:t>
            </a:r>
            <a:r>
              <a:rPr lang="uk-UA" sz="3200" smtClean="0"/>
              <a:t>мова майбутнього (для будь-якого сьогодення)</a:t>
            </a:r>
            <a:endParaRPr lang="en-US" sz="32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737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1621" y="3509857"/>
            <a:ext cx="106239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0" i="0" smtClean="0">
                <a:solidFill>
                  <a:srgbClr val="222222"/>
                </a:solidFill>
                <a:effectLst/>
              </a:rPr>
              <a:t>Дедуктивні логічні системи</a:t>
            </a:r>
            <a:r>
              <a:rPr lang="en-US" sz="2000" b="0" i="0" smtClean="0">
                <a:solidFill>
                  <a:srgbClr val="222222"/>
                </a:solidFill>
                <a:effectLst/>
              </a:rPr>
              <a:t> </a:t>
            </a:r>
            <a:r>
              <a:rPr lang="en-US" sz="2000" b="0" i="0" smtClean="0">
                <a:solidFill>
                  <a:schemeClr val="bg2">
                    <a:lumMod val="25000"/>
                  </a:schemeClr>
                </a:solidFill>
                <a:effectLst/>
              </a:rPr>
              <a:t>[</a:t>
            </a:r>
            <a:r>
              <a:rPr lang="en-US" sz="2000" smtClean="0">
                <a:solidFill>
                  <a:schemeClr val="bg2">
                    <a:lumMod val="25000"/>
                  </a:schemeClr>
                </a:solidFill>
              </a:rPr>
              <a:t>Frederic Fitch </a:t>
            </a:r>
            <a:r>
              <a:rPr lang="en-US" sz="2000" b="0" i="0" smtClean="0">
                <a:solidFill>
                  <a:schemeClr val="bg2">
                    <a:lumMod val="25000"/>
                  </a:schemeClr>
                </a:solidFill>
                <a:effectLst/>
              </a:rPr>
              <a:t>1952]</a:t>
            </a:r>
            <a:r>
              <a:rPr lang="uk-UA" sz="2000" b="0" i="0" smtClean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en-US" sz="2000" b="1" smtClean="0"/>
              <a:t>→</a:t>
            </a:r>
            <a:r>
              <a:rPr lang="uk-UA" sz="2000" b="1" smtClean="0"/>
              <a:t> </a:t>
            </a:r>
            <a:endParaRPr lang="en-US" sz="2000" b="1" smtClean="0"/>
          </a:p>
          <a:p>
            <a:pPr lvl="1">
              <a:lnSpc>
                <a:spcPct val="150000"/>
              </a:lnSpc>
            </a:pPr>
            <a:r>
              <a:rPr lang="uk-UA" sz="2000" smtClean="0"/>
              <a:t>Доведення теорем через правило резолюцій </a:t>
            </a:r>
            <a:r>
              <a:rPr lang="en-US" sz="2000" smtClean="0">
                <a:solidFill>
                  <a:schemeClr val="bg2">
                    <a:lumMod val="25000"/>
                  </a:schemeClr>
                </a:solidFill>
              </a:rPr>
              <a:t>[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Robinson 1965</a:t>
            </a:r>
            <a:r>
              <a:rPr lang="en-US" sz="2000" smtClean="0">
                <a:solidFill>
                  <a:schemeClr val="bg2">
                    <a:lumMod val="25000"/>
                  </a:schemeClr>
                </a:solidFill>
              </a:rPr>
              <a:t>] </a:t>
            </a:r>
            <a:r>
              <a:rPr lang="en-US" sz="2000" b="1" smtClean="0"/>
              <a:t>→ </a:t>
            </a:r>
          </a:p>
          <a:p>
            <a:pPr lvl="2">
              <a:lnSpc>
                <a:spcPct val="150000"/>
              </a:lnSpc>
            </a:pPr>
            <a:r>
              <a:rPr lang="en-US" sz="2000" smtClean="0"/>
              <a:t>Planner </a:t>
            </a:r>
            <a:r>
              <a:rPr lang="en-US" sz="2000" smtClean="0">
                <a:solidFill>
                  <a:schemeClr val="bg2">
                    <a:lumMod val="25000"/>
                  </a:schemeClr>
                </a:solidFill>
              </a:rPr>
              <a:t>[Carl Hewitt 1969] </a:t>
            </a:r>
            <a:r>
              <a:rPr lang="en-US" sz="2000" b="1" smtClean="0"/>
              <a:t>→ </a:t>
            </a:r>
          </a:p>
          <a:p>
            <a:pPr lvl="3">
              <a:lnSpc>
                <a:spcPct val="150000"/>
              </a:lnSpc>
            </a:pPr>
            <a:r>
              <a:rPr lang="en-US" sz="2000" smtClean="0"/>
              <a:t>Prolog (</a:t>
            </a:r>
            <a:r>
              <a:rPr lang="en-US" sz="2000" b="1" i="0" smtClean="0">
                <a:solidFill>
                  <a:srgbClr val="222222"/>
                </a:solidFill>
                <a:effectLst/>
              </a:rPr>
              <a:t>PRO</a:t>
            </a:r>
            <a:r>
              <a:rPr lang="en-US" sz="2000" b="0" i="0" smtClean="0">
                <a:solidFill>
                  <a:srgbClr val="222222"/>
                </a:solidFill>
                <a:effectLst/>
              </a:rPr>
              <a:t>grammation en </a:t>
            </a:r>
            <a:r>
              <a:rPr lang="en-US" sz="2000" b="1" i="0" smtClean="0">
                <a:solidFill>
                  <a:srgbClr val="222222"/>
                </a:solidFill>
                <a:effectLst/>
              </a:rPr>
              <a:t>LOG</a:t>
            </a:r>
            <a:r>
              <a:rPr lang="en-US" sz="2000" b="0" i="0" smtClean="0">
                <a:solidFill>
                  <a:srgbClr val="222222"/>
                </a:solidFill>
                <a:effectLst/>
              </a:rPr>
              <a:t>ique</a:t>
            </a:r>
            <a:r>
              <a:rPr lang="en-US" sz="2000" smtClean="0"/>
              <a:t>) </a:t>
            </a:r>
            <a:r>
              <a:rPr lang="en-US" sz="2000" smtClean="0">
                <a:solidFill>
                  <a:schemeClr val="bg2">
                    <a:lumMod val="25000"/>
                  </a:schemeClr>
                </a:solidFill>
              </a:rPr>
              <a:t>[Alain Colmerauer, Robert Kowalski 1971]</a:t>
            </a:r>
            <a:r>
              <a:rPr lang="en-US" sz="2000" smtClean="0"/>
              <a:t>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25514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079976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Ні.</a:t>
            </a:r>
          </a:p>
          <a:p>
            <a:pPr algn="ctr"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  <a:p>
            <a:pPr algn="ctr"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  <a:p>
            <a:pPr algn="ctr"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Принципова різниця між </a:t>
            </a:r>
            <a:r>
              <a:rPr lang="en-US" sz="2000" smtClean="0">
                <a:solidFill>
                  <a:srgbClr val="222222"/>
                </a:solidFill>
              </a:rPr>
              <a:t>Prolog </a:t>
            </a:r>
            <a:r>
              <a:rPr lang="uk-UA" sz="2000" smtClean="0">
                <a:solidFill>
                  <a:srgbClr val="222222"/>
                </a:solidFill>
              </a:rPr>
              <a:t>і компіляцією (і не С++, а будь-якою):</a:t>
            </a:r>
          </a:p>
          <a:p>
            <a:pPr algn="ctr">
              <a:lnSpc>
                <a:spcPct val="150000"/>
              </a:lnSpc>
            </a:pPr>
            <a:r>
              <a:rPr lang="uk-UA" sz="4000" b="1" smtClean="0">
                <a:solidFill>
                  <a:srgbClr val="222222"/>
                </a:solidFill>
              </a:rPr>
              <a:t>компіляція мусить бути однозначною!</a:t>
            </a:r>
            <a:endParaRPr lang="uk-UA" sz="4000" b="1" smtClean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633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849031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kind(bob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kind(george).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intelligent(bob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intelligent(george).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writes(bob, cpp).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writes(george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cpp).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likes(alice, Person) :-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kind(Person),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intelligent(Person),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writes(Person, cpp).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b="1" smtClean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?- </a:t>
            </a:r>
            <a:r>
              <a:rPr lang="en-US" sz="2000" b="1" smtClean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likes(alice, Whom).</a:t>
            </a:r>
            <a:endParaRPr lang="uk-UA" sz="2000" b="1" smtClean="0">
              <a:solidFill>
                <a:schemeClr val="accent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464471" y="5831378"/>
            <a:ext cx="394114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</a:rPr>
              <a:t>Питання</a:t>
            </a:r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</a:rPr>
              <a:t>! </a:t>
            </a:r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</a:rPr>
              <a:t>Кому симпатизує Аліса?</a:t>
            </a:r>
            <a:endParaRPr lang="uk-UA" sz="2000" b="1" smtClean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194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919162"/>
            <a:ext cx="72580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75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849031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kind(george).</a:t>
            </a:r>
          </a:p>
          <a:p>
            <a:pPr lvl="1"/>
            <a:r>
              <a:rPr lang="en-US" sz="200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kind(bob</a:t>
            </a:r>
            <a:r>
              <a:rPr lang="en-US" sz="200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intelligent(bob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intelligent(george).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writes(bob, cpp).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writes(george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cpp).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likes(alice, Person) :-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kind(Person),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intelligent(Person),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writes(Person, cpp).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b="1" smtClean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?- </a:t>
            </a:r>
            <a:r>
              <a:rPr lang="en-US" sz="2000" b="1" smtClean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likes(alice, Whom).</a:t>
            </a:r>
            <a:endParaRPr lang="uk-UA" sz="2000" b="1" smtClean="0">
              <a:solidFill>
                <a:schemeClr val="accent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84538" y="5831378"/>
            <a:ext cx="46304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</a:rPr>
              <a:t>Питання</a:t>
            </a:r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</a:rPr>
              <a:t>! </a:t>
            </a:r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</a:rPr>
              <a:t>Кому </a:t>
            </a:r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</a:rPr>
              <a:t>тепер </a:t>
            </a:r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</a:rPr>
              <a:t>симпатизує Аліса?</a:t>
            </a:r>
            <a:endParaRPr lang="uk-UA" sz="2000" b="1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urved Left Arrow 2"/>
          <p:cNvSpPr/>
          <p:nvPr/>
        </p:nvSpPr>
        <p:spPr>
          <a:xfrm flipH="1">
            <a:off x="761999" y="621322"/>
            <a:ext cx="269631" cy="48064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733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919162"/>
            <a:ext cx="72580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22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919162"/>
            <a:ext cx="72580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59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98970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Для </a:t>
            </a:r>
            <a:r>
              <a:rPr lang="en-US" sz="2000" smtClean="0">
                <a:solidFill>
                  <a:srgbClr val="222222"/>
                </a:solidFill>
              </a:rPr>
              <a:t>Prolog, </a:t>
            </a:r>
            <a:r>
              <a:rPr lang="uk-UA" sz="2000" smtClean="0">
                <a:solidFill>
                  <a:srgbClr val="222222"/>
                </a:solidFill>
              </a:rPr>
              <a:t>обирати першу ліпшу правду серед можливих – нормально і прагматично.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Правда лишається правдою для будь-якого результата.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Це спосіб уникнути комбінаторного взриву.</a:t>
            </a:r>
            <a:endParaRPr lang="en-US" sz="2000" smtClean="0">
              <a:solidFill>
                <a:srgbClr val="222222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Компілятор має бути однозначним.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Не можна щоб від порядку функцій (в будь-якому сенсі) змінювався кінцевий код.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Неоднозначність в типах скоріш за все означає помилку.</a:t>
            </a:r>
            <a:endParaRPr lang="uk-UA" sz="2000" smtClean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3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23293" y="2026477"/>
            <a:ext cx="83937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b="1">
                <a:solidFill>
                  <a:srgbClr val="222222"/>
                </a:solidFill>
                <a:latin typeface="Arial" panose="020B0604020202020204" pitchFamily="34" charset="0"/>
              </a:rPr>
              <a:t>Ізоморфізм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— це дуже загальне поняття, яке використовується в різних розділах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2" tooltip="Математика"/>
              </a:rPr>
              <a:t>математики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. Тобто, якщо задані дві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3" tooltip="Математичні структури"/>
              </a:rPr>
              <a:t>математичні структури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одного виду (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4" tooltip="Група (алгебра)"/>
              </a:rPr>
              <a:t>групи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5" tooltip="Кільце (алгебра)"/>
              </a:rPr>
              <a:t>кільця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6" tooltip="Модуль над кільцем"/>
              </a:rPr>
              <a:t>модулі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7" tooltip="Поле (алгебра)"/>
              </a:rPr>
              <a:t>поля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8" tooltip="Векторний простір"/>
              </a:rPr>
              <a:t>векторні простори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), то взаємнооднозначне відображення (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9" tooltip="Бієкція"/>
              </a:rPr>
              <a:t>бієкція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) елементів однієї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10" tooltip="Математична структура"/>
              </a:rPr>
              <a:t>математичної структури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на іншу, що зберігатиме структуру, є ізоморфізмом.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18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478" y="422031"/>
            <a:ext cx="4472735" cy="44782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24200" y="5401378"/>
            <a:ext cx="62952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Сігізмунд Карлович Йоц* – невидатний математик 21 сторіччя. Спеціаліст</a:t>
            </a:r>
            <a:r>
              <a:rPr lang="en-US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із </a:t>
            </a:r>
            <a:r>
              <a:rPr lang="uk-UA" strike="sngStrike" smtClean="0">
                <a:solidFill>
                  <a:srgbClr val="222222"/>
                </a:solidFill>
                <a:latin typeface="Arial" panose="020B0604020202020204" pitchFamily="34" charset="0"/>
              </a:rPr>
              <a:t>мультиплікативних матричних груп</a:t>
            </a:r>
            <a:r>
              <a:rPr lang="en-US" strike="sngStrike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програмування в </a:t>
            </a:r>
            <a:r>
              <a:rPr lang="en-US" smtClean="0">
                <a:solidFill>
                  <a:srgbClr val="222222"/>
                </a:solidFill>
                <a:latin typeface="Arial" panose="020B0604020202020204" pitchFamily="34" charset="0"/>
              </a:rPr>
              <a:t>uint32_t</a:t>
            </a:r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 із перповненням**.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87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9897088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smtClean="0"/>
              <a:t>*</a:t>
            </a:r>
            <a:r>
              <a:rPr lang="uk-UA" sz="2000">
                <a:solidFill>
                  <a:srgbClr val="222222"/>
                </a:solidFill>
                <a:latin typeface="Arial" panose="020B0604020202020204" pitchFamily="34" charset="0"/>
              </a:rPr>
              <a:t> — </a:t>
            </a:r>
            <a:r>
              <a:rPr lang="en-US" sz="2000" smtClean="0"/>
              <a:t>Imagined </a:t>
            </a:r>
            <a:r>
              <a:rPr lang="en-US" sz="2000"/>
              <a:t>by a GAN (</a:t>
            </a:r>
            <a:r>
              <a:rPr lang="en-US" sz="2000">
                <a:hlinkClick r:id="rId2"/>
              </a:rPr>
              <a:t>generative </a:t>
            </a:r>
            <a:r>
              <a:rPr lang="en-US" sz="2000">
                <a:hlinkClick r:id="rId2"/>
              </a:rPr>
              <a:t>adversarial </a:t>
            </a:r>
            <a:r>
              <a:rPr lang="en-US" sz="2000" smtClean="0">
                <a:hlinkClick r:id="rId2"/>
              </a:rPr>
              <a:t>network)</a:t>
            </a:r>
            <a:r>
              <a:rPr lang="uk-UA" sz="2000"/>
              <a:t> </a:t>
            </a:r>
            <a:r>
              <a:rPr lang="en-US" sz="2000" smtClean="0">
                <a:hlinkClick r:id="rId3"/>
              </a:rPr>
              <a:t>StyleGAN2</a:t>
            </a:r>
            <a:r>
              <a:rPr lang="en-US" sz="2000"/>
              <a:t> (Dec </a:t>
            </a:r>
            <a:r>
              <a:rPr lang="en-US" sz="2000"/>
              <a:t>2019</a:t>
            </a:r>
            <a:r>
              <a:rPr lang="en-US" sz="2000" smtClean="0"/>
              <a:t>)</a:t>
            </a:r>
            <a:endParaRPr lang="uk-UA" sz="2000" smtClean="0"/>
          </a:p>
          <a:p>
            <a:r>
              <a:rPr lang="en-US" sz="2000"/>
              <a:t> </a:t>
            </a:r>
            <a:r>
              <a:rPr lang="uk-UA" sz="2000" smtClean="0"/>
              <a:t>    </a:t>
            </a:r>
            <a:r>
              <a:rPr lang="en-US" sz="2000"/>
              <a:t> </a:t>
            </a:r>
            <a:r>
              <a:rPr lang="uk-UA" sz="2000" smtClean="0"/>
              <a:t>   </a:t>
            </a:r>
            <a:r>
              <a:rPr lang="en-US" sz="2000" smtClean="0">
                <a:hlinkClick r:id="rId4"/>
              </a:rPr>
              <a:t>Karras</a:t>
            </a:r>
            <a:r>
              <a:rPr lang="en-US" sz="2000"/>
              <a:t> et al. </a:t>
            </a:r>
            <a:r>
              <a:rPr lang="en-US" sz="2000"/>
              <a:t>and </a:t>
            </a:r>
            <a:r>
              <a:rPr lang="en-US" sz="2000" smtClean="0"/>
              <a:t>Nvidia</a:t>
            </a:r>
            <a:r>
              <a:rPr lang="uk-UA" sz="2000" smtClean="0"/>
              <a:t> </a:t>
            </a:r>
            <a:r>
              <a:rPr lang="en-US" sz="2000" smtClean="0"/>
              <a:t>Don't </a:t>
            </a:r>
            <a:r>
              <a:rPr lang="en-US" sz="2000"/>
              <a:t>panic. Learn how it works </a:t>
            </a:r>
            <a:r>
              <a:rPr lang="en-US" sz="2000">
                <a:hlinkClick r:id="rId5"/>
              </a:rPr>
              <a:t>[1]</a:t>
            </a:r>
            <a:r>
              <a:rPr lang="en-US" sz="2000"/>
              <a:t> </a:t>
            </a:r>
            <a:r>
              <a:rPr lang="en-US" sz="2000">
                <a:hlinkClick r:id="rId6"/>
              </a:rPr>
              <a:t>[2]</a:t>
            </a:r>
            <a:r>
              <a:rPr lang="en-US" sz="2000"/>
              <a:t> </a:t>
            </a:r>
            <a:r>
              <a:rPr lang="en-US" sz="2000">
                <a:hlinkClick r:id="rId7"/>
              </a:rPr>
              <a:t>[</a:t>
            </a:r>
            <a:r>
              <a:rPr lang="en-US" sz="2000">
                <a:hlinkClick r:id="rId7"/>
              </a:rPr>
              <a:t>3</a:t>
            </a:r>
            <a:r>
              <a:rPr lang="en-US" sz="2000" smtClean="0">
                <a:hlinkClick r:id="rId7"/>
              </a:rPr>
              <a:t>]</a:t>
            </a:r>
            <a:endParaRPr lang="uk-UA" sz="2000" smtClean="0"/>
          </a:p>
          <a:p>
            <a:endParaRPr lang="uk-UA" sz="2000"/>
          </a:p>
          <a:p>
            <a:r>
              <a:rPr lang="uk-UA" sz="2000" smtClean="0"/>
              <a:t>** </a:t>
            </a:r>
            <a:r>
              <a:rPr lang="uk-UA" sz="200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uk-UA" sz="2000">
                <a:solidFill>
                  <a:srgbClr val="222222"/>
                </a:solidFill>
                <a:latin typeface="Arial" panose="020B0604020202020204" pitchFamily="34" charset="0"/>
              </a:rPr>
              <a:t>— </a:t>
            </a:r>
            <a:r>
              <a:rPr lang="uk-UA" sz="2000" smtClean="0">
                <a:solidFill>
                  <a:srgbClr val="222222"/>
                </a:solidFill>
                <a:latin typeface="Arial" panose="020B0604020202020204" pitchFamily="34" charset="0"/>
              </a:rPr>
              <a:t>Мультиплікативна група квадратних матриць ізоморфна групі</a:t>
            </a:r>
          </a:p>
          <a:p>
            <a:r>
              <a:rPr lang="uk-UA" sz="200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uk-UA" sz="2000" smtClean="0">
                <a:solidFill>
                  <a:srgbClr val="222222"/>
                </a:solidFill>
                <a:latin typeface="Arial" panose="020B0604020202020204" pitchFamily="34" charset="0"/>
              </a:rPr>
              <a:t>         цілочисельних вичетів.</a:t>
            </a:r>
          </a:p>
          <a:p>
            <a:endParaRPr lang="uk-UA" sz="200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uk-UA" sz="2000" b="1" smtClean="0">
                <a:solidFill>
                  <a:srgbClr val="222222"/>
                </a:solidFill>
                <a:latin typeface="Arial" panose="020B0604020202020204" pitchFamily="34" charset="0"/>
              </a:rPr>
              <a:t>Група</a:t>
            </a:r>
            <a:endParaRPr lang="uk-UA" sz="2000" b="1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uk-UA" sz="2000"/>
              <a:t>Впорядкована </a:t>
            </a:r>
            <a:r>
              <a:rPr lang="uk-UA" sz="2000"/>
              <a:t>пара </a:t>
            </a:r>
            <a:r>
              <a:rPr lang="en-US" sz="2000" smtClean="0"/>
              <a:t>&lt;G, *&gt;, </a:t>
            </a:r>
            <a:r>
              <a:rPr lang="uk-UA" sz="2000"/>
              <a:t>де </a:t>
            </a:r>
            <a:r>
              <a:rPr lang="en-US" sz="2000" smtClean="0"/>
              <a:t>G </a:t>
            </a:r>
            <a:r>
              <a:rPr lang="en-US" sz="2000"/>
              <a:t>– </a:t>
            </a:r>
            <a:r>
              <a:rPr lang="uk-UA" sz="2000"/>
              <a:t>непорожня </a:t>
            </a:r>
            <a:r>
              <a:rPr lang="uk-UA" sz="2000" smtClean="0"/>
              <a:t>множина</a:t>
            </a:r>
            <a:r>
              <a:rPr lang="en-US" sz="2000" smtClean="0"/>
              <a:t>, * - </a:t>
            </a:r>
            <a:r>
              <a:rPr lang="uk-UA" sz="2000" smtClean="0"/>
              <a:t>бінарна операція, якщо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smtClean="0"/>
              <a:t>∀ a </a:t>
            </a:r>
            <a:r>
              <a:rPr lang="en-US" smtClean="0"/>
              <a:t>∈</a:t>
            </a:r>
            <a:r>
              <a:rPr lang="en-US" sz="2000" smtClean="0"/>
              <a:t> G, b </a:t>
            </a:r>
            <a:r>
              <a:rPr lang="en-US" sz="2000"/>
              <a:t>∈ </a:t>
            </a:r>
            <a:r>
              <a:rPr lang="en-US" sz="2000" smtClean="0"/>
              <a:t>G, c </a:t>
            </a:r>
            <a:r>
              <a:rPr lang="en-US" sz="2000"/>
              <a:t>∈ </a:t>
            </a:r>
            <a:r>
              <a:rPr lang="en-US" sz="2000" smtClean="0"/>
              <a:t>G : </a:t>
            </a:r>
            <a:r>
              <a:rPr lang="uk-UA" sz="2000" smtClean="0"/>
              <a:t>(</a:t>
            </a:r>
            <a:r>
              <a:rPr lang="en-US" sz="2000" smtClean="0"/>
              <a:t>a*b)*c = a*(b*c)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2000"/>
              <a:t>∀ a </a:t>
            </a:r>
            <a:r>
              <a:rPr lang="en-US" sz="2000"/>
              <a:t>∈ </a:t>
            </a:r>
            <a:r>
              <a:rPr lang="en-US" sz="2000" smtClean="0"/>
              <a:t>G, ∃ e : a * e = e * a = a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/>
              <a:t>∀ </a:t>
            </a:r>
            <a:r>
              <a:rPr lang="en-US" sz="2000" smtClean="0"/>
              <a:t>a ∈ G, ∃ a’ : a’ * a = a * a’ = e</a:t>
            </a:r>
          </a:p>
          <a:p>
            <a:pPr marL="457200" indent="-457200">
              <a:buAutoNum type="arabicPeriod"/>
            </a:pPr>
            <a:endParaRPr lang="en-US" sz="2000" smtClean="0"/>
          </a:p>
          <a:p>
            <a:r>
              <a:rPr lang="uk-UA" sz="2000" smtClean="0"/>
              <a:t>Всі теореми виводяться із аксіом групи. Отже, як і із перекладом, якщо ми лишимо аксіоми, але поміняємо «матриця» на «цілочисельний вичет», «*» на «+», а «</a:t>
            </a:r>
            <a:r>
              <a:rPr lang="" sz="2000" smtClean="0"/>
              <a:t>Е</a:t>
            </a:r>
            <a:r>
              <a:rPr lang="uk-UA" sz="2000" smtClean="0"/>
              <a:t>»</a:t>
            </a:r>
            <a:r>
              <a:rPr lang="" sz="2000" smtClean="0"/>
              <a:t> </a:t>
            </a:r>
            <a:r>
              <a:rPr lang="uk-UA" sz="2000" smtClean="0"/>
              <a:t>на «0», все що ми понавиводили з аксіом, лишатиметься правдою.</a:t>
            </a:r>
            <a:endParaRPr lang="en-US" sz="2000"/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80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1620" y="1798287"/>
            <a:ext cx="106239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C00000"/>
                </a:solidFill>
              </a:rPr>
              <a:t>Атом</a:t>
            </a:r>
            <a:r>
              <a:rPr lang="" sz="2000" b="1" smtClean="0">
                <a:solidFill>
                  <a:srgbClr val="C00000"/>
                </a:solidFill>
              </a:rPr>
              <a:t> </a:t>
            </a:r>
            <a:r>
              <a:rPr lang="en-US" sz="2000" b="1" smtClean="0"/>
              <a:t>–</a:t>
            </a:r>
            <a:r>
              <a:rPr lang="" sz="2000" b="1" smtClean="0"/>
              <a:t> </a:t>
            </a:r>
            <a:r>
              <a:rPr lang="" sz="2000" smtClean="0"/>
              <a:t>слово або нав</a:t>
            </a:r>
            <a:r>
              <a:rPr lang="uk-UA" sz="2000" smtClean="0"/>
              <a:t>і</a:t>
            </a:r>
            <a:r>
              <a:rPr lang="" sz="2000" smtClean="0"/>
              <a:t>ть речення</a:t>
            </a:r>
            <a:r>
              <a:rPr lang="uk-UA" sz="2000" smtClean="0"/>
              <a:t> але за визначенням нероздільне: </a:t>
            </a:r>
            <a:r>
              <a:rPr lang="en-US" sz="2000" b="1" i="1" smtClean="0">
                <a:solidFill>
                  <a:schemeClr val="accent6">
                    <a:lumMod val="50000"/>
                  </a:schemeClr>
                </a:solidFill>
              </a:rPr>
              <a:t>x</a:t>
            </a:r>
            <a:r>
              <a:rPr lang="en-US" sz="2000" smtClean="0"/>
              <a:t>, </a:t>
            </a:r>
            <a:r>
              <a:rPr lang="en-US" sz="2000" b="1" i="1" smtClean="0">
                <a:solidFill>
                  <a:schemeClr val="accent6">
                    <a:lumMod val="50000"/>
                  </a:schemeClr>
                </a:solidFill>
              </a:rPr>
              <a:t>alice</a:t>
            </a:r>
            <a:r>
              <a:rPr lang="en-US" sz="2000" smtClean="0"/>
              <a:t>, </a:t>
            </a:r>
            <a:r>
              <a:rPr lang="en-US" sz="2000" b="1" i="1" smtClean="0">
                <a:solidFill>
                  <a:schemeClr val="accent6">
                    <a:lumMod val="50000"/>
                  </a:schemeClr>
                </a:solidFill>
              </a:rPr>
              <a:t>‘year 2020’</a:t>
            </a:r>
          </a:p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C00000"/>
                </a:solidFill>
              </a:rPr>
              <a:t>Число</a:t>
            </a:r>
            <a:r>
              <a:rPr lang="uk-UA" sz="2000" smtClean="0"/>
              <a:t> – цілочисельне або з плаваючою точкою: </a:t>
            </a:r>
            <a:r>
              <a:rPr lang="uk-UA" sz="2000" b="1" i="1" smtClean="0">
                <a:solidFill>
                  <a:schemeClr val="accent6">
                    <a:lumMod val="50000"/>
                  </a:schemeClr>
                </a:solidFill>
              </a:rPr>
              <a:t>7</a:t>
            </a:r>
            <a:r>
              <a:rPr lang="en-US" sz="2000" smtClean="0"/>
              <a:t>, </a:t>
            </a:r>
            <a:r>
              <a:rPr lang="uk-UA" sz="2000" b="1" i="1" smtClean="0">
                <a:solidFill>
                  <a:schemeClr val="accent6">
                    <a:lumMod val="50000"/>
                  </a:schemeClr>
                </a:solidFill>
              </a:rPr>
              <a:t>10.25</a:t>
            </a:r>
            <a:r>
              <a:rPr lang="en-US" sz="2000" smtClean="0"/>
              <a:t>, </a:t>
            </a:r>
            <a:r>
              <a:rPr lang="uk-UA" sz="2000" b="1" i="1" smtClean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sz="2000" b="1" i="1" smtClean="0">
                <a:solidFill>
                  <a:schemeClr val="accent6">
                    <a:lumMod val="50000"/>
                  </a:schemeClr>
                </a:solidFill>
              </a:rPr>
              <a:t>.25e-8</a:t>
            </a:r>
          </a:p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C00000"/>
                </a:solidFill>
              </a:rPr>
              <a:t>Составний терм*</a:t>
            </a:r>
            <a:r>
              <a:rPr lang="uk-UA" sz="2000" smtClean="0"/>
              <a:t> – списки, строки, все що складається із простих термів</a:t>
            </a:r>
            <a:endParaRPr lang="en-US" sz="2000" smtClean="0"/>
          </a:p>
        </p:txBody>
      </p:sp>
      <p:sp>
        <p:nvSpPr>
          <p:cNvPr id="5" name="Rectangle 4"/>
          <p:cNvSpPr/>
          <p:nvPr/>
        </p:nvSpPr>
        <p:spPr>
          <a:xfrm>
            <a:off x="571621" y="508749"/>
            <a:ext cx="10623917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Все що відбувається в святі Прологу, виражається </a:t>
            </a:r>
            <a:r>
              <a:rPr lang="uk-UA" sz="2000" b="1" smtClean="0">
                <a:solidFill>
                  <a:srgbClr val="C00000"/>
                </a:solidFill>
              </a:rPr>
              <a:t>терм</a:t>
            </a:r>
            <a:r>
              <a:rPr lang="uk-UA" sz="2000" smtClean="0">
                <a:solidFill>
                  <a:srgbClr val="222222"/>
                </a:solidFill>
              </a:rPr>
              <a:t>ами.</a:t>
            </a:r>
            <a:endParaRPr lang="en-US" sz="2000" b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8697906" y="5860922"/>
            <a:ext cx="271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mtClean="0"/>
              <a:t>* в трагедії не з</a:t>
            </a:r>
            <a:r>
              <a:rPr lang="en-US" smtClean="0"/>
              <a:t>’</a:t>
            </a:r>
            <a:r>
              <a:rPr lang="uk-UA" smtClean="0"/>
              <a:t>являється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8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22748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b="1">
                <a:solidFill>
                  <a:srgbClr val="222222"/>
                </a:solidFill>
                <a:latin typeface="Arial" panose="020B0604020202020204" pitchFamily="34" charset="0"/>
              </a:rPr>
              <a:t>Відповідність Каррі — Говарда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(ізоморфізм Каррі — Говарда,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2" tooltip="Англійська мова"/>
              </a:rPr>
              <a:t>англ.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i="1">
                <a:solidFill>
                  <a:srgbClr val="222222"/>
                </a:solidFill>
                <a:latin typeface="Arial" panose="020B0604020202020204" pitchFamily="34" charset="0"/>
              </a:rPr>
              <a:t>Curry-Howard Isomorphism</a:t>
            </a:r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) — 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теорема, або точніше ряд теорем, що показують структурну еквівалентність між математичними доведеннями та програмами, або обчисленнями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2" tooltip="Англійська мова"/>
              </a:rPr>
              <a:t>англ.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i="1">
                <a:solidFill>
                  <a:srgbClr val="222222"/>
                </a:solidFill>
                <a:latin typeface="Arial" panose="020B0604020202020204" pitchFamily="34" charset="0"/>
              </a:rPr>
              <a:t>computations</a:t>
            </a:r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Ця еквівалентність може бути формалізована у вигляді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3" tooltip="Ізоморфізм"/>
              </a:rPr>
              <a:t>ізоморфізму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між логічними системами і типізованими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4" tooltip="Лямбда-числення"/>
              </a:rPr>
              <a:t>лямбда-численнями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92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19" y="508749"/>
            <a:ext cx="105184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mtClean="0">
                <a:solidFill>
                  <a:srgbClr val="222222"/>
                </a:solidFill>
              </a:rPr>
              <a:t>Prolog</a:t>
            </a:r>
            <a:r>
              <a:rPr lang="uk-UA" sz="2000" smtClean="0">
                <a:solidFill>
                  <a:srgbClr val="222222"/>
                </a:solidFill>
              </a:rPr>
              <a:t> – це не зовсім про формальні логічні системи, а радше про бектрекінг.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С++</a:t>
            </a:r>
            <a:r>
              <a:rPr lang="uk-UA" sz="2000">
                <a:solidFill>
                  <a:srgbClr val="222222"/>
                </a:solidFill>
              </a:rPr>
              <a:t> – </a:t>
            </a:r>
            <a:r>
              <a:rPr lang="uk-UA" sz="2000" smtClean="0">
                <a:solidFill>
                  <a:srgbClr val="222222"/>
                </a:solidFill>
              </a:rPr>
              <a:t>це не зовсім про типізоване лямбда-счислення, а радше про автоматизацію асемблера.</a:t>
            </a: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Для нас (інженерів) ізоморфізм Карі-Говарда – це радше аналогія і метафора.</a:t>
            </a:r>
          </a:p>
        </p:txBody>
      </p:sp>
    </p:spTree>
    <p:extLst>
      <p:ext uri="{BB962C8B-B14F-4D97-AF65-F5344CB8AC3E}">
        <p14:creationId xmlns:p14="http://schemas.microsoft.com/office/powerpoint/2010/main" val="1126449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19" y="508749"/>
            <a:ext cx="105184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Але!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Сам факт того що програма компілюється вже щось доводить.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А саме, що відношення виведенних типів узгоджується із відношеннями типів заданими явно.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Тоюто що існуючий код не заважає писати код новий.</a:t>
            </a: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Є думка, що існуючий код, диктуючі «правильні» відношення типів, має допомагати писати новий. Практично це означає, що писати треба одразу двома мовами: С++ і «</a:t>
            </a:r>
            <a:r>
              <a:rPr lang="en-US" sz="2000" smtClean="0">
                <a:solidFill>
                  <a:srgbClr val="222222"/>
                </a:solidFill>
              </a:rPr>
              <a:t>Prolog</a:t>
            </a:r>
            <a:r>
              <a:rPr lang="uk-UA" sz="2000" smtClean="0">
                <a:solidFill>
                  <a:srgbClr val="222222"/>
                </a:solidFill>
              </a:rPr>
              <a:t>»</a:t>
            </a:r>
            <a:r>
              <a:rPr lang="en-US" sz="2000" smtClean="0">
                <a:solidFill>
                  <a:srgbClr val="222222"/>
                </a:solidFill>
              </a:rPr>
              <a:t>.</a:t>
            </a: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30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698" y="574431"/>
            <a:ext cx="4386296" cy="44078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85038" y="5401377"/>
            <a:ext cx="5773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Микола Йович Дзержинський – </a:t>
            </a:r>
            <a:r>
              <a:rPr lang="uk-UA" strike="sngStrike" smtClean="0">
                <a:solidFill>
                  <a:srgbClr val="222222"/>
                </a:solidFill>
                <a:latin typeface="Arial" panose="020B0604020202020204" pitchFamily="34" charset="0"/>
              </a:rPr>
              <a:t>інженер-програміст 2-категорії на овочебазі</a:t>
            </a:r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. Фермер-дауншифтер.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97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91468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Ідіома </a:t>
            </a:r>
            <a:r>
              <a:rPr lang="en-US" sz="2000" smtClean="0">
                <a:solidFill>
                  <a:srgbClr val="222222"/>
                </a:solidFill>
              </a:rPr>
              <a:t>apples to oragnes</a:t>
            </a:r>
            <a:endParaRPr lang="uk-UA" sz="200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Микола Йович впевнений що не можна порівнювати яблука і апельсини.</a:t>
            </a:r>
            <a:r>
              <a:rPr lang="en-US" sz="2000" smtClean="0">
                <a:solidFill>
                  <a:srgbClr val="222222"/>
                </a:solidFill>
              </a:rPr>
              <a:t> </a:t>
            </a:r>
            <a:r>
              <a:rPr lang="uk-UA" sz="2000" smtClean="0">
                <a:solidFill>
                  <a:srgbClr val="222222"/>
                </a:solidFill>
              </a:rPr>
              <a:t>На його нещастя, працює він на овочебазі. Виявляється що: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Можна і навіть треба, якщо того потребує бізнес логіка.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Бізнес логіка </a:t>
            </a:r>
            <a:r>
              <a:rPr lang="en-US" sz="2000" smtClean="0"/>
              <a:t>≠</a:t>
            </a:r>
            <a:r>
              <a:rPr lang="uk-UA" sz="2000" smtClean="0"/>
              <a:t> математична логіка.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Правила які хтось добряче продумав можуть як допомагати уникати помилок, так і заважати віирішувати задачі про які не думав взагалі ніхто.</a:t>
            </a:r>
          </a:p>
        </p:txBody>
      </p:sp>
    </p:spTree>
    <p:extLst>
      <p:ext uri="{BB962C8B-B14F-4D97-AF65-F5344CB8AC3E}">
        <p14:creationId xmlns:p14="http://schemas.microsoft.com/office/powerpoint/2010/main" val="2449590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19" y="508749"/>
            <a:ext cx="1051841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Властивість компілятора доводити коректність відношень виведеніх типів*: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А) може бути корисна, якщо про неї думати і нею піклуватися;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Б) може не заважати якщо її свідомо уникати;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В) може перетворити життя на пекло якщо її запустити.</a:t>
            </a:r>
          </a:p>
        </p:txBody>
      </p:sp>
      <p:sp>
        <p:nvSpPr>
          <p:cNvPr id="2" name="Rectangle 1"/>
          <p:cNvSpPr/>
          <p:nvPr/>
        </p:nvSpPr>
        <p:spPr>
          <a:xfrm>
            <a:off x="6341118" y="5845007"/>
            <a:ext cx="533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mtClean="0">
                <a:solidFill>
                  <a:srgbClr val="222222"/>
                </a:solidFill>
              </a:rPr>
              <a:t>*</a:t>
            </a:r>
            <a:r>
              <a:rPr lang="uk-UA">
                <a:solidFill>
                  <a:srgbClr val="222222"/>
                </a:solidFill>
              </a:rPr>
              <a:t> – </a:t>
            </a:r>
            <a:r>
              <a:rPr lang="uk-UA" smtClean="0">
                <a:solidFill>
                  <a:srgbClr val="222222"/>
                </a:solidFill>
              </a:rPr>
              <a:t>це не тестове питання всі три відповідв коректні.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79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1620" y="1798287"/>
            <a:ext cx="1062391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C00000"/>
                </a:solidFill>
              </a:rPr>
              <a:t>Факт</a:t>
            </a:r>
            <a:r>
              <a:rPr lang="" sz="2000" b="1" smtClean="0">
                <a:solidFill>
                  <a:srgbClr val="C00000"/>
                </a:solidFill>
              </a:rPr>
              <a:t> </a:t>
            </a:r>
            <a:r>
              <a:rPr lang="en-US" sz="2000" b="1" smtClean="0"/>
              <a:t>–</a:t>
            </a:r>
            <a:r>
              <a:rPr lang="" sz="2000" b="1" smtClean="0"/>
              <a:t> </a:t>
            </a:r>
            <a:r>
              <a:rPr lang="uk-UA" sz="2000" smtClean="0"/>
              <a:t>Аліса симпатизує Бобові: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likes(alice, bob).</a:t>
            </a:r>
          </a:p>
          <a:p>
            <a:pPr>
              <a:lnSpc>
                <a:spcPct val="150000"/>
              </a:lnSpc>
            </a:pPr>
            <a:endParaRPr lang="uk-UA" sz="2000" smtClean="0"/>
          </a:p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C00000"/>
                </a:solidFill>
              </a:rPr>
              <a:t>Правило</a:t>
            </a:r>
            <a:r>
              <a:rPr lang="uk-UA" sz="2000" smtClean="0"/>
              <a:t> – Аліса симпатизує всім хто добрий, розумний, і пише на С++: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likes(alice, 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) :-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kind(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intelligent(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writes(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, cpp).</a:t>
            </a:r>
          </a:p>
        </p:txBody>
      </p:sp>
      <p:sp>
        <p:nvSpPr>
          <p:cNvPr id="5" name="Rectangle 4"/>
          <p:cNvSpPr/>
          <p:nvPr/>
        </p:nvSpPr>
        <p:spPr>
          <a:xfrm>
            <a:off x="571621" y="508749"/>
            <a:ext cx="106239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Відносини між </a:t>
            </a:r>
            <a:r>
              <a:rPr lang="uk-UA" sz="2000" b="1" smtClean="0">
                <a:solidFill>
                  <a:srgbClr val="C00000"/>
                </a:solidFill>
              </a:rPr>
              <a:t>термами</a:t>
            </a:r>
            <a:r>
              <a:rPr lang="uk-UA" sz="2000" smtClean="0">
                <a:solidFill>
                  <a:srgbClr val="222222"/>
                </a:solidFill>
              </a:rPr>
              <a:t> встановлюються </a:t>
            </a:r>
            <a:r>
              <a:rPr lang="uk-UA" sz="2000" b="1" smtClean="0">
                <a:solidFill>
                  <a:srgbClr val="C00000"/>
                </a:solidFill>
              </a:rPr>
              <a:t>фактами</a:t>
            </a:r>
            <a:r>
              <a:rPr lang="uk-UA" sz="2000" smtClean="0">
                <a:solidFill>
                  <a:srgbClr val="C00000"/>
                </a:solidFill>
              </a:rPr>
              <a:t> </a:t>
            </a:r>
            <a:r>
              <a:rPr lang="uk-UA" sz="2000" smtClean="0">
                <a:solidFill>
                  <a:srgbClr val="222222"/>
                </a:solidFill>
              </a:rPr>
              <a:t>і </a:t>
            </a:r>
            <a:r>
              <a:rPr lang="uk-UA" sz="2000" b="1" smtClean="0">
                <a:solidFill>
                  <a:srgbClr val="C00000"/>
                </a:solidFill>
              </a:rPr>
              <a:t>правилами</a:t>
            </a:r>
            <a:r>
              <a:rPr lang="uk-UA" sz="2000" smtClean="0">
                <a:solidFill>
                  <a:srgbClr val="222222"/>
                </a:solidFill>
              </a:rPr>
              <a:t>.</a:t>
            </a:r>
            <a:endParaRPr lang="en-US" sz="2000" b="1" smtClean="0"/>
          </a:p>
        </p:txBody>
      </p:sp>
    </p:spTree>
    <p:extLst>
      <p:ext uri="{BB962C8B-B14F-4D97-AF65-F5344CB8AC3E}">
        <p14:creationId xmlns:p14="http://schemas.microsoft.com/office/powerpoint/2010/main" val="4097283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1620" y="3017486"/>
            <a:ext cx="106239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Спитати у Пролога чи факт </a:t>
            </a:r>
            <a:r>
              <a:rPr lang="uk-UA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істинний, можна так: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?-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likes(alice, bob).</a:t>
            </a:r>
            <a:endParaRPr lang="uk-UA" sz="2000" smtClean="0"/>
          </a:p>
        </p:txBody>
      </p:sp>
      <p:sp>
        <p:nvSpPr>
          <p:cNvPr id="5" name="Rectangle 4"/>
          <p:cNvSpPr/>
          <p:nvPr/>
        </p:nvSpPr>
        <p:spPr>
          <a:xfrm>
            <a:off x="571620" y="508749"/>
            <a:ext cx="84903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Пролог використовує дедукцію щоб встановити істиннисть фактів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виходячи з фактів і правил які ми йому показуємо </a:t>
            </a:r>
          </a:p>
          <a:p>
            <a:pPr>
              <a:lnSpc>
                <a:spcPct val="150000"/>
              </a:lnSpc>
            </a:pPr>
            <a:r>
              <a:rPr lang="en-US" sz="2000" smtClean="0">
                <a:solidFill>
                  <a:srgbClr val="222222"/>
                </a:solidFill>
              </a:rPr>
              <a:t>(</a:t>
            </a:r>
            <a:r>
              <a:rPr lang="uk-UA" sz="2000" smtClean="0">
                <a:solidFill>
                  <a:srgbClr val="222222"/>
                </a:solidFill>
              </a:rPr>
              <a:t>або терми для </a:t>
            </a:r>
            <a:r>
              <a:rPr lang="uk-UA" sz="2000" b="1" smtClean="0">
                <a:solidFill>
                  <a:srgbClr val="C00000"/>
                </a:solidFill>
              </a:rPr>
              <a:t>змінних</a:t>
            </a:r>
            <a:r>
              <a:rPr lang="en-US" sz="2000" smtClean="0">
                <a:solidFill>
                  <a:srgbClr val="222222"/>
                </a:solidFill>
              </a:rPr>
              <a:t>,</a:t>
            </a:r>
            <a:r>
              <a:rPr lang="uk-UA" sz="2000" smtClean="0">
                <a:solidFill>
                  <a:srgbClr val="222222"/>
                </a:solidFill>
              </a:rPr>
              <a:t> таких як </a:t>
            </a:r>
            <a:r>
              <a:rPr lang="en-US" sz="2000" b="1" smtClean="0">
                <a:solidFill>
                  <a:schemeClr val="accent6">
                    <a:lumMod val="50000"/>
                  </a:schemeClr>
                </a:solidFill>
              </a:rPr>
              <a:t>Person</a:t>
            </a:r>
            <a:r>
              <a:rPr lang="en-US" sz="2000" smtClean="0">
                <a:solidFill>
                  <a:srgbClr val="222222"/>
                </a:solidFill>
              </a:rPr>
              <a:t>, </a:t>
            </a:r>
            <a:r>
              <a:rPr lang="uk-UA" sz="2000" smtClean="0">
                <a:solidFill>
                  <a:srgbClr val="222222"/>
                </a:solidFill>
              </a:rPr>
              <a:t>але ми до цього ще повернемось).</a:t>
            </a:r>
            <a:endParaRPr lang="en-US" sz="2000" b="1" smtClean="0"/>
          </a:p>
        </p:txBody>
      </p:sp>
    </p:spTree>
    <p:extLst>
      <p:ext uri="{BB962C8B-B14F-4D97-AF65-F5344CB8AC3E}">
        <p14:creationId xmlns:p14="http://schemas.microsoft.com/office/powerpoint/2010/main" val="1821299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8490317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Отже нехай в нас є такий набір фактів і правил: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kind(bob).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kind(george).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kind(steven).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intelligent(bob).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intelligent(steven).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writes(bob, cpp).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writes(bob, assembly).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writes(george, cpp).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writes(steven, prolog).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likes(alice, Person) :-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kind(Person),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intelligent(Person),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writes(Person, cpp).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b="1" smtClean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?- likes(alice, bob).</a:t>
            </a:r>
            <a:endParaRPr lang="uk-UA" sz="2000" b="1" smtClean="0">
              <a:solidFill>
                <a:schemeClr val="accent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3024" y="5854824"/>
            <a:ext cx="7282186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</a:rPr>
              <a:t>Або в перекладі: Питання! Чи справді Аліса симпатизує Бобові?</a:t>
            </a:r>
          </a:p>
        </p:txBody>
      </p:sp>
    </p:spTree>
    <p:extLst>
      <p:ext uri="{BB962C8B-B14F-4D97-AF65-F5344CB8AC3E}">
        <p14:creationId xmlns:p14="http://schemas.microsoft.com/office/powerpoint/2010/main" val="4234463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8490317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Тепер наприклад перекладемо це українською і трохи змінимо синтаксис:</a:t>
            </a: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Вова добрий.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Жора добрий.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Степан добрий.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Вова розумний.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Степан розумний.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Вова пише на С++.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Вова пише на Асемблері.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Жора пише на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С++.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Степан пише на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Пролозі.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Аліса симпатизує тому</a:t>
            </a: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хто добрий,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хто розумний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хто пише на С++.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Чи симпатизує Аліса Вові?</a:t>
            </a:r>
          </a:p>
        </p:txBody>
      </p:sp>
    </p:spTree>
    <p:extLst>
      <p:ext uri="{BB962C8B-B14F-4D97-AF65-F5344CB8AC3E}">
        <p14:creationId xmlns:p14="http://schemas.microsoft.com/office/powerpoint/2010/main" val="1340004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0799765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Тепер перкладемо те саме мовою С++</a:t>
            </a:r>
          </a:p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7030A0"/>
                </a:solidFill>
              </a:rPr>
              <a:t>Класи</a:t>
            </a:r>
            <a:r>
              <a:rPr lang="uk-UA" sz="2000" smtClean="0">
                <a:solidFill>
                  <a:srgbClr val="222222"/>
                </a:solidFill>
              </a:rPr>
              <a:t> будуть нашими </a:t>
            </a:r>
            <a:r>
              <a:rPr lang="uk-UA" sz="2000" b="1" smtClean="0">
                <a:solidFill>
                  <a:srgbClr val="C00000"/>
                </a:solidFill>
              </a:rPr>
              <a:t>атомами</a:t>
            </a:r>
            <a:r>
              <a:rPr lang="uk-UA" sz="2000" smtClean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Alice{};</a:t>
            </a:r>
            <a:endParaRPr lang="uk-UA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7030A0"/>
                </a:solidFill>
              </a:rPr>
              <a:t>Перегружені функції </a:t>
            </a:r>
            <a:r>
              <a:rPr lang="uk-UA" sz="2000" smtClean="0">
                <a:solidFill>
                  <a:srgbClr val="222222"/>
                </a:solidFill>
              </a:rPr>
              <a:t>будуть нам за </a:t>
            </a:r>
            <a:r>
              <a:rPr lang="uk-UA" sz="2000" b="1" smtClean="0">
                <a:solidFill>
                  <a:srgbClr val="C00000"/>
                </a:solidFill>
              </a:rPr>
              <a:t>факти</a:t>
            </a:r>
            <a:r>
              <a:rPr lang="uk-UA" sz="2000" b="1" smtClean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writes(Bob, Assembly);</a:t>
            </a:r>
            <a:endParaRPr lang="uk-UA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А </a:t>
            </a:r>
            <a:r>
              <a:rPr lang="uk-UA" sz="2000" b="1" smtClean="0">
                <a:solidFill>
                  <a:srgbClr val="7030A0"/>
                </a:solidFill>
              </a:rPr>
              <a:t>темплейтні функції</a:t>
            </a:r>
            <a:r>
              <a:rPr lang="uk-UA" sz="2000" smtClean="0">
                <a:solidFill>
                  <a:srgbClr val="7030A0"/>
                </a:solidFill>
              </a:rPr>
              <a:t> </a:t>
            </a:r>
            <a:r>
              <a:rPr lang="uk-UA" sz="2000" smtClean="0">
                <a:solidFill>
                  <a:srgbClr val="222222"/>
                </a:solidFill>
              </a:rPr>
              <a:t>будуть замість </a:t>
            </a:r>
            <a:r>
              <a:rPr lang="uk-UA" sz="2000" b="1" smtClean="0">
                <a:solidFill>
                  <a:srgbClr val="C00000"/>
                </a:solidFill>
              </a:rPr>
              <a:t>правил</a:t>
            </a:r>
            <a:r>
              <a:rPr lang="uk-UA" sz="2000" b="1" smtClean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 &lt;typename Person&gt; void likes(Alice, Person person)</a:t>
            </a:r>
          </a:p>
          <a:p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kind(person);</a:t>
            </a:r>
          </a:p>
          <a:p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intelligent(person);</a:t>
            </a:r>
          </a:p>
          <a:p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writes(person, Cpp());</a:t>
            </a:r>
          </a:p>
          <a:p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sz="20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733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0645" y="486520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people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Alice{};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Bob{};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George{};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Steven{};</a:t>
            </a:r>
          </a:p>
          <a:p>
            <a:endParaRPr lang="en-US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languages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Cpp{};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Prolog{};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Assembly{};</a:t>
            </a:r>
          </a:p>
          <a:p>
            <a:endParaRPr lang="en-US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facts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kind(Bob);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kind(George);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kind(Steven);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intelligent(Bob);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intelligent(Steven);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writes(Bob, Cpp);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writes(Bob, Assembly);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writes(George, Cpp);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writes(Steven, Prolog);</a:t>
            </a:r>
          </a:p>
        </p:txBody>
      </p:sp>
      <p:sp>
        <p:nvSpPr>
          <p:cNvPr id="4" name="Rectangle 3"/>
          <p:cNvSpPr/>
          <p:nvPr/>
        </p:nvSpPr>
        <p:spPr>
          <a:xfrm>
            <a:off x="6365632" y="486520"/>
            <a:ext cx="50995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 rule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 &lt;typename Person&gt; void likes(Alice, Person person)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kind(person);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intelligent(person);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writes(person, Cpp());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check the rule for Bob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int main()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likes(Alice(), Bob());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65632" y="5026224"/>
            <a:ext cx="3968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</a:rPr>
              <a:t>Чи скомпілюється така програма?</a:t>
            </a:r>
            <a:endParaRPr lang="en-US" sz="2000" b="1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336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1943</Words>
  <Application>Microsoft Office PowerPoint</Application>
  <PresentationFormat>Widescreen</PresentationFormat>
  <Paragraphs>322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Office Theme</vt:lpstr>
      <vt:lpstr>Невидимий Prolog  у кожному компіляторі С++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Невидимий Prolog  у кожному компіляторі С++</dc:title>
  <dc:creator>Oleksandr Kaleniuk</dc:creator>
  <cp:lastModifiedBy>Oleksandr Kaleniuk</cp:lastModifiedBy>
  <cp:revision>44</cp:revision>
  <dcterms:created xsi:type="dcterms:W3CDTF">2020-05-01T06:01:52Z</dcterms:created>
  <dcterms:modified xsi:type="dcterms:W3CDTF">2020-05-02T12:13:46Z</dcterms:modified>
</cp:coreProperties>
</file>